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
  </p:notesMasterIdLst>
  <p:handoutMasterIdLst>
    <p:handoutMasterId r:id="rId10"/>
  </p:handoutMasterIdLst>
  <p:sldIdLst>
    <p:sldId id="284" r:id="rId2"/>
    <p:sldId id="265" r:id="rId3"/>
    <p:sldId id="283" r:id="rId4"/>
    <p:sldId id="286" r:id="rId5"/>
    <p:sldId id="287" r:id="rId6"/>
    <p:sldId id="270" r:id="rId7"/>
    <p:sldId id="285"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Jsanean" initials="MJ" lastIdx="3" clrIdx="0">
    <p:extLst>
      <p:ext uri="{19B8F6BF-5375-455C-9EA6-DF929625EA0E}">
        <p15:presenceInfo xmlns:p15="http://schemas.microsoft.com/office/powerpoint/2012/main" userId="S-1-5-21-114451664-1576347738-1242779745-17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notesViewPr>
    <p:cSldViewPr snapToGrid="0">
      <p:cViewPr>
        <p:scale>
          <a:sx n="120" d="100"/>
          <a:sy n="120" d="100"/>
        </p:scale>
        <p:origin x="1404" y="-33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5C227A9-A6C8-4EDC-BDC8-9733A2CAC771}" type="datetimeFigureOut">
              <a:rPr lang="en-US" smtClean="0"/>
              <a:t>4/23/2020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6E9B9C3-AD33-4D4E-AE16-8ACFFE32CE91}" type="slidenum">
              <a:rPr lang="en-US" smtClean="0"/>
              <a:t>‹#›</a:t>
            </a:fld>
            <a:endParaRPr lang="en-US" dirty="0"/>
          </a:p>
        </p:txBody>
      </p:sp>
    </p:spTree>
    <p:extLst>
      <p:ext uri="{BB962C8B-B14F-4D97-AF65-F5344CB8AC3E}">
        <p14:creationId xmlns:p14="http://schemas.microsoft.com/office/powerpoint/2010/main" val="1546380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317B9C-7568-4E7D-BB4A-2FC3B6086B67}" type="datetimeFigureOut">
              <a:rPr lang="en-US" smtClean="0"/>
              <a:t>4/23/2020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9BD02D-39E0-4349-AEA8-083DFF9AD534}" type="slidenum">
              <a:rPr lang="en-US" smtClean="0"/>
              <a:t>‹#›</a:t>
            </a:fld>
            <a:endParaRPr lang="en-US" dirty="0"/>
          </a:p>
        </p:txBody>
      </p:sp>
    </p:spTree>
    <p:extLst>
      <p:ext uri="{BB962C8B-B14F-4D97-AF65-F5344CB8AC3E}">
        <p14:creationId xmlns:p14="http://schemas.microsoft.com/office/powerpoint/2010/main" val="185083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Points: </a:t>
            </a:r>
          </a:p>
          <a:p>
            <a:endParaRPr lang="en-US" dirty="0"/>
          </a:p>
          <a:p>
            <a:r>
              <a:rPr lang="en-US" dirty="0"/>
              <a:t>Beginning with the Continued Learning Center, we will walk through the important elements on the website. As we navigate through the links provided on the CLC, we will jump to the Students and Parents Link so that they can see how to access Clever as well as how to link multiple students to one Schoology account</a:t>
            </a:r>
          </a:p>
          <a:p>
            <a:r>
              <a:rPr lang="en-US" dirty="0"/>
              <a:t>(This is important as many people struggle accessing the programs and need an alternative way to do so / also many have multiple family members and need to know how to make it easier to access)</a:t>
            </a:r>
          </a:p>
          <a:p>
            <a:r>
              <a:rPr lang="en-US" dirty="0"/>
              <a:t>User names, passwords, etc. </a:t>
            </a:r>
          </a:p>
          <a:p>
            <a:r>
              <a:rPr lang="en-US" dirty="0"/>
              <a:t>I will walk them through using Aidan’s Account </a:t>
            </a:r>
          </a:p>
          <a:p>
            <a:r>
              <a:rPr lang="en-US" dirty="0"/>
              <a:t>If you’re willing, I’ll have you walk through how to link two kids under one </a:t>
            </a:r>
            <a:r>
              <a:rPr lang="en-US" dirty="0" err="1"/>
              <a:t>schoology</a:t>
            </a:r>
            <a:r>
              <a:rPr lang="en-US" dirty="0"/>
              <a:t> account</a:t>
            </a:r>
          </a:p>
          <a:p>
            <a:endParaRPr lang="en-US" dirty="0"/>
          </a:p>
        </p:txBody>
      </p:sp>
      <p:sp>
        <p:nvSpPr>
          <p:cNvPr id="4" name="Slide Number Placeholder 3"/>
          <p:cNvSpPr>
            <a:spLocks noGrp="1"/>
          </p:cNvSpPr>
          <p:nvPr>
            <p:ph type="sldNum" sz="quarter" idx="5"/>
          </p:nvPr>
        </p:nvSpPr>
        <p:spPr/>
        <p:txBody>
          <a:bodyPr/>
          <a:lstStyle/>
          <a:p>
            <a:fld id="{4E9BD02D-39E0-4349-AEA8-083DFF9AD534}" type="slidenum">
              <a:rPr lang="en-US" smtClean="0"/>
              <a:t>1</a:t>
            </a:fld>
            <a:endParaRPr lang="en-US" dirty="0"/>
          </a:p>
        </p:txBody>
      </p:sp>
    </p:spTree>
    <p:extLst>
      <p:ext uri="{BB962C8B-B14F-4D97-AF65-F5344CB8AC3E}">
        <p14:creationId xmlns:p14="http://schemas.microsoft.com/office/powerpoint/2010/main" val="204361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Points: </a:t>
            </a:r>
          </a:p>
          <a:p>
            <a:endParaRPr lang="en-US" dirty="0"/>
          </a:p>
          <a:p>
            <a:r>
              <a:rPr lang="en-US" dirty="0"/>
              <a:t>Beginning with the Continued Learning Center, we will walk through the important elements on the website. As we navigate through the links provided on the CLC, we will jump to the Students and Parents Link so that they can see how to access Clever as well as how to link multiple students to one Schoology account</a:t>
            </a:r>
          </a:p>
          <a:p>
            <a:r>
              <a:rPr lang="en-US" dirty="0"/>
              <a:t>(This is important as many people struggle accessing the programs and need an alternative way to do so / also many have multiple family members and need to know how to make it easier to access)</a:t>
            </a:r>
          </a:p>
          <a:p>
            <a:r>
              <a:rPr lang="en-US" dirty="0"/>
              <a:t>I will walk them through using Aidan’s Account </a:t>
            </a:r>
          </a:p>
          <a:p>
            <a:r>
              <a:rPr lang="en-US" dirty="0"/>
              <a:t>If you’re willing, I’ll have you walk through how to link two kids under one </a:t>
            </a:r>
            <a:r>
              <a:rPr lang="en-US" dirty="0" err="1"/>
              <a:t>schoology</a:t>
            </a:r>
            <a:r>
              <a:rPr lang="en-US" dirty="0"/>
              <a:t> account</a:t>
            </a:r>
          </a:p>
          <a:p>
            <a:endParaRPr lang="en-US" dirty="0"/>
          </a:p>
          <a:p>
            <a:pPr marL="171450" indent="-171450">
              <a:buFont typeface="Arial" panose="020B0604020202020204" pitchFamily="34" charset="0"/>
              <a:buChar char="•"/>
            </a:pPr>
            <a:r>
              <a:rPr lang="en-US" dirty="0"/>
              <a:t>Grab and Go Meals</a:t>
            </a:r>
          </a:p>
          <a:p>
            <a:pPr marL="171450" indent="-171450">
              <a:buFont typeface="Arial" panose="020B0604020202020204" pitchFamily="34" charset="0"/>
              <a:buChar char="•"/>
            </a:pPr>
            <a:r>
              <a:rPr lang="en-US" dirty="0"/>
              <a:t>Online Registration</a:t>
            </a:r>
          </a:p>
          <a:p>
            <a:pPr marL="171450" indent="-171450">
              <a:buFont typeface="Arial" panose="020B0604020202020204" pitchFamily="34" charset="0"/>
              <a:buChar char="•"/>
            </a:pPr>
            <a:r>
              <a:rPr lang="en-US" dirty="0"/>
              <a:t>Special Education Website and important areas of information</a:t>
            </a:r>
          </a:p>
          <a:p>
            <a:pPr marL="171450" indent="-171450">
              <a:buFont typeface="Arial" panose="020B0604020202020204" pitchFamily="34" charset="0"/>
              <a:buChar char="•"/>
            </a:pPr>
            <a:r>
              <a:rPr lang="en-US" dirty="0"/>
              <a:t>Parent Educator Corner- Resources, TEA links, continuous updates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E9BD02D-39E0-4349-AEA8-083DFF9AD534}" type="slidenum">
              <a:rPr lang="en-US" smtClean="0"/>
              <a:t>2</a:t>
            </a:fld>
            <a:endParaRPr lang="en-US" dirty="0"/>
          </a:p>
        </p:txBody>
      </p:sp>
    </p:spTree>
    <p:extLst>
      <p:ext uri="{BB962C8B-B14F-4D97-AF65-F5344CB8AC3E}">
        <p14:creationId xmlns:p14="http://schemas.microsoft.com/office/powerpoint/2010/main" val="187885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9BD02D-39E0-4349-AEA8-083DFF9AD534}" type="slidenum">
              <a:rPr lang="en-US" smtClean="0"/>
              <a:t>3</a:t>
            </a:fld>
            <a:endParaRPr lang="en-US" dirty="0"/>
          </a:p>
        </p:txBody>
      </p:sp>
    </p:spTree>
    <p:extLst>
      <p:ext uri="{BB962C8B-B14F-4D97-AF65-F5344CB8AC3E}">
        <p14:creationId xmlns:p14="http://schemas.microsoft.com/office/powerpoint/2010/main" val="282577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to contact: I know there have been many changes to who is covering which campus. I am sending an email to see if this can be updated asap by the coordinators.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Also express the importance of reaching out to teacher directly and to campus facilitator (for SPED and 504)</a:t>
            </a:r>
          </a:p>
          <a:p>
            <a:endParaRPr lang="en-US" dirty="0"/>
          </a:p>
        </p:txBody>
      </p:sp>
      <p:sp>
        <p:nvSpPr>
          <p:cNvPr id="4" name="Slide Number Placeholder 3"/>
          <p:cNvSpPr>
            <a:spLocks noGrp="1"/>
          </p:cNvSpPr>
          <p:nvPr>
            <p:ph type="sldNum" sz="quarter" idx="5"/>
          </p:nvPr>
        </p:nvSpPr>
        <p:spPr/>
        <p:txBody>
          <a:bodyPr/>
          <a:lstStyle/>
          <a:p>
            <a:fld id="{4E9BD02D-39E0-4349-AEA8-083DFF9AD534}" type="slidenum">
              <a:rPr lang="en-US" smtClean="0"/>
              <a:t>4</a:t>
            </a:fld>
            <a:endParaRPr lang="en-US" dirty="0"/>
          </a:p>
        </p:txBody>
      </p:sp>
    </p:spTree>
    <p:extLst>
      <p:ext uri="{BB962C8B-B14F-4D97-AF65-F5344CB8AC3E}">
        <p14:creationId xmlns:p14="http://schemas.microsoft.com/office/powerpoint/2010/main" val="232363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to contact: I know there have been many changes to who is covering which campus. I am sending an email to see if this can be updated asap by the coordinators.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Also express the importance of reaching out to teacher directly and to campus facilitator (for SPED and 504)</a:t>
            </a:r>
          </a:p>
          <a:p>
            <a:endParaRPr lang="en-US" dirty="0"/>
          </a:p>
        </p:txBody>
      </p:sp>
      <p:sp>
        <p:nvSpPr>
          <p:cNvPr id="4" name="Slide Number Placeholder 3"/>
          <p:cNvSpPr>
            <a:spLocks noGrp="1"/>
          </p:cNvSpPr>
          <p:nvPr>
            <p:ph type="sldNum" sz="quarter" idx="5"/>
          </p:nvPr>
        </p:nvSpPr>
        <p:spPr/>
        <p:txBody>
          <a:bodyPr/>
          <a:lstStyle/>
          <a:p>
            <a:fld id="{4E9BD02D-39E0-4349-AEA8-083DFF9AD534}" type="slidenum">
              <a:rPr lang="en-US" smtClean="0"/>
              <a:t>5</a:t>
            </a:fld>
            <a:endParaRPr lang="en-US" dirty="0"/>
          </a:p>
        </p:txBody>
      </p:sp>
    </p:spTree>
    <p:extLst>
      <p:ext uri="{BB962C8B-B14F-4D97-AF65-F5344CB8AC3E}">
        <p14:creationId xmlns:p14="http://schemas.microsoft.com/office/powerpoint/2010/main" val="135912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to contact: I know there have been many changes to who is covering which campus. I am sending an email to see if this can be updated asap by the coordinators.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Also express the importance of reaching out to teacher directly and to campus facilitator (for SPED and 504)</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4E9BD02D-39E0-4349-AEA8-083DFF9AD534}" type="slidenum">
              <a:rPr lang="en-US" smtClean="0"/>
              <a:t>6</a:t>
            </a:fld>
            <a:endParaRPr lang="en-US" dirty="0"/>
          </a:p>
        </p:txBody>
      </p:sp>
    </p:spTree>
    <p:extLst>
      <p:ext uri="{BB962C8B-B14F-4D97-AF65-F5344CB8AC3E}">
        <p14:creationId xmlns:p14="http://schemas.microsoft.com/office/powerpoint/2010/main" val="25156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to contact: I know there have been many changes to who is covering which campus. I am sending an email to see if this can be updated asap by the coordinators.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Also express the importance of reaching out to teacher directly and to campus facilitator (for SPED and 504)</a:t>
            </a:r>
          </a:p>
          <a:p>
            <a:endParaRPr lang="en-US" dirty="0"/>
          </a:p>
        </p:txBody>
      </p:sp>
      <p:sp>
        <p:nvSpPr>
          <p:cNvPr id="4" name="Slide Number Placeholder 3"/>
          <p:cNvSpPr>
            <a:spLocks noGrp="1"/>
          </p:cNvSpPr>
          <p:nvPr>
            <p:ph type="sldNum" sz="quarter" idx="5"/>
          </p:nvPr>
        </p:nvSpPr>
        <p:spPr/>
        <p:txBody>
          <a:bodyPr/>
          <a:lstStyle/>
          <a:p>
            <a:fld id="{4E9BD02D-39E0-4349-AEA8-083DFF9AD534}" type="slidenum">
              <a:rPr lang="en-US" smtClean="0"/>
              <a:t>7</a:t>
            </a:fld>
            <a:endParaRPr lang="en-US" dirty="0"/>
          </a:p>
        </p:txBody>
      </p:sp>
    </p:spTree>
    <p:extLst>
      <p:ext uri="{BB962C8B-B14F-4D97-AF65-F5344CB8AC3E}">
        <p14:creationId xmlns:p14="http://schemas.microsoft.com/office/powerpoint/2010/main" val="549549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424850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19582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37444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428051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144560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166754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226569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123457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117144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370582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75443A-EC7A-43C6-A07D-26D523608574}" type="datetimeFigureOut">
              <a:rPr lang="en-US" smtClean="0"/>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3061B-42A3-4F2F-8C32-E65C379C2FD4}" type="slidenum">
              <a:rPr lang="en-US" smtClean="0"/>
              <a:t>‹#›</a:t>
            </a:fld>
            <a:endParaRPr lang="en-US" dirty="0"/>
          </a:p>
        </p:txBody>
      </p:sp>
    </p:spTree>
    <p:extLst>
      <p:ext uri="{BB962C8B-B14F-4D97-AF65-F5344CB8AC3E}">
        <p14:creationId xmlns:p14="http://schemas.microsoft.com/office/powerpoint/2010/main" val="1202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75443A-EC7A-43C6-A07D-26D523608574}" type="datetimeFigureOut">
              <a:rPr lang="en-US" smtClean="0"/>
              <a:t>4/23/2020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3061B-42A3-4F2F-8C32-E65C379C2FD4}" type="slidenum">
              <a:rPr lang="en-US" smtClean="0"/>
              <a:t>‹#›</a:t>
            </a:fld>
            <a:endParaRPr lang="en-US" dirty="0"/>
          </a:p>
        </p:txBody>
      </p:sp>
    </p:spTree>
    <p:extLst>
      <p:ext uri="{BB962C8B-B14F-4D97-AF65-F5344CB8AC3E}">
        <p14:creationId xmlns:p14="http://schemas.microsoft.com/office/powerpoint/2010/main" val="6031820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wikipedia.org/wiki/File:Superman_shield.sv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killeenisd.org/special_education" TargetMode="External"/><Relationship Id="rId3" Type="http://schemas.openxmlformats.org/officeDocument/2006/relationships/hyperlink" Target="https://www.killeenisd.org/elementary_continued_learning" TargetMode="External"/><Relationship Id="rId7" Type="http://schemas.openxmlformats.org/officeDocument/2006/relationships/hyperlink" Target="https://www.killeenisd.org/kisd_provides_free_ms_offi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sphac.killeenisd.org/HomeAccess/Account/LogOn?ReturnUrl=%2fhomeaccess" TargetMode="External"/><Relationship Id="rId11" Type="http://schemas.openxmlformats.org/officeDocument/2006/relationships/hyperlink" Target="https://en.wikipedia.org/wiki/File:Superman_shield.svg" TargetMode="External"/><Relationship Id="rId5" Type="http://schemas.openxmlformats.org/officeDocument/2006/relationships/hyperlink" Target="https://www.killeenisd.org/sgyparents" TargetMode="External"/><Relationship Id="rId10" Type="http://schemas.openxmlformats.org/officeDocument/2006/relationships/image" Target="../media/image1.png"/><Relationship Id="rId4" Type="http://schemas.openxmlformats.org/officeDocument/2006/relationships/hyperlink" Target="https://www.killeenisd.org/secondary_continued_learning" TargetMode="External"/><Relationship Id="rId9" Type="http://schemas.openxmlformats.org/officeDocument/2006/relationships/hyperlink" Target="https://www.killeenisd.org/parent_educator_corne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File:Superman_shield.svg" TargetMode="External"/><Relationship Id="rId13" Type="http://schemas.openxmlformats.org/officeDocument/2006/relationships/image" Target="../media/image8.jpg"/><Relationship Id="rId3" Type="http://schemas.openxmlformats.org/officeDocument/2006/relationships/image" Target="../media/image2.jpg"/><Relationship Id="rId7" Type="http://schemas.openxmlformats.org/officeDocument/2006/relationships/image" Target="../media/image1.png"/><Relationship Id="rId12" Type="http://schemas.openxmlformats.org/officeDocument/2006/relationships/hyperlink" Target="http://beforethebabywakes.blogspot.com/2010_04_01_archiv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7.jpg"/><Relationship Id="rId5" Type="http://schemas.openxmlformats.org/officeDocument/2006/relationships/image" Target="../media/image4.jpg"/><Relationship Id="rId15" Type="http://schemas.openxmlformats.org/officeDocument/2006/relationships/hyperlink" Target="https://creativecommons.org/licenses/by-nc-nd/3.0/" TargetMode="External"/><Relationship Id="rId10" Type="http://schemas.openxmlformats.org/officeDocument/2006/relationships/hyperlink" Target="http://www.familyperspective.org/dat/dat-1817-en.php" TargetMode="External"/><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hyperlink" Target="http://whilehewasnapping.com/2011/01/ready-for-romance-a-romantic-dinn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en.wikipedia.org/wiki/File:Superman_shield.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en.wikipedia.org/wiki/File:Superman_shield.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en.wikipedia.org/wiki/File:Superman_shield.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en.wikipedia.org/wiki/File:Superman_shield.svg" TargetMode="External"/><Relationship Id="rId5" Type="http://schemas.openxmlformats.org/officeDocument/2006/relationships/image" Target="../media/image1.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title"/>
          </p:nvPr>
        </p:nvSpPr>
        <p:spPr>
          <a:xfrm>
            <a:off x="410773" y="463826"/>
            <a:ext cx="4240731" cy="3330507"/>
          </a:xfrm>
        </p:spPr>
        <p:txBody>
          <a:bodyPr vert="horz" lIns="91440" tIns="45720" rIns="91440" bIns="45720" rtlCol="0" anchor="b">
            <a:normAutofit/>
          </a:bodyPr>
          <a:lstStyle/>
          <a:p>
            <a:pPr algn="ctr"/>
            <a:r>
              <a:rPr lang="en-US" sz="5400" b="1" i="1" kern="1200" dirty="0">
                <a:ln>
                  <a:solidFill>
                    <a:schemeClr val="tx1"/>
                  </a:solidFill>
                </a:ln>
                <a:solidFill>
                  <a:srgbClr val="0070C0"/>
                </a:solidFill>
                <a:latin typeface="Georgia" panose="02040502050405020303" pitchFamily="18" charset="0"/>
              </a:rPr>
              <a:t>Navigating KISD Online</a:t>
            </a:r>
            <a:br>
              <a:rPr lang="en-US" b="1" i="1" kern="1200" dirty="0">
                <a:solidFill>
                  <a:schemeClr val="tx1"/>
                </a:solidFill>
                <a:latin typeface="+mj-lt"/>
                <a:ea typeface="+mj-ea"/>
                <a:cs typeface="+mj-cs"/>
              </a:rPr>
            </a:br>
            <a:endParaRPr lang="en-US" b="1" i="1"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F6C452BC-F7C6-48A0-B6F3-E7F78274C709}"/>
              </a:ext>
            </a:extLst>
          </p:cNvPr>
          <p:cNvSpPr>
            <a:spLocks noGrp="1"/>
          </p:cNvSpPr>
          <p:nvPr>
            <p:ph idx="1"/>
          </p:nvPr>
        </p:nvSpPr>
        <p:spPr>
          <a:xfrm>
            <a:off x="308315" y="4852091"/>
            <a:ext cx="4146937" cy="1692066"/>
          </a:xfrm>
        </p:spPr>
        <p:txBody>
          <a:bodyPr vert="horz" lIns="91440" tIns="45720" rIns="91440" bIns="45720" rtlCol="0" anchor="t">
            <a:normAutofit/>
          </a:bodyPr>
          <a:lstStyle/>
          <a:p>
            <a:pPr marL="0" indent="0">
              <a:buNone/>
            </a:pPr>
            <a:r>
              <a:rPr lang="en-US" sz="2000" i="1" kern="1200" dirty="0">
                <a:ln>
                  <a:solidFill>
                    <a:srgbClr val="0070C0"/>
                  </a:solidFill>
                </a:ln>
                <a:latin typeface="Georgia" panose="02040502050405020303" pitchFamily="18" charset="0"/>
              </a:rPr>
              <a:t>Presented By: Erin Mills and Jsanean Mark</a:t>
            </a:r>
          </a:p>
          <a:p>
            <a:pPr marL="0" indent="0">
              <a:buNone/>
            </a:pPr>
            <a:r>
              <a:rPr lang="en-US" sz="2000" kern="1200" dirty="0">
                <a:ln>
                  <a:solidFill>
                    <a:srgbClr val="0070C0"/>
                  </a:solidFill>
                </a:ln>
                <a:latin typeface="Georgia" panose="02040502050405020303" pitchFamily="18" charset="0"/>
              </a:rPr>
              <a:t>Killeen ISD Parent Educators</a:t>
            </a:r>
          </a:p>
        </p:txBody>
      </p:sp>
      <p:cxnSp>
        <p:nvCxnSpPr>
          <p:cNvPr id="16" name="Straight Connector 15">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AB63EDA-50AA-4CAA-98E5-ED198F571681}"/>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44678" y="1150969"/>
            <a:ext cx="6436548" cy="4833392"/>
          </a:xfrm>
          <a:prstGeom prst="rect">
            <a:avLst/>
          </a:prstGeom>
        </p:spPr>
      </p:pic>
      <p:sp>
        <p:nvSpPr>
          <p:cNvPr id="6" name="Rectangle 5">
            <a:extLst>
              <a:ext uri="{FF2B5EF4-FFF2-40B4-BE49-F238E27FC236}">
                <a16:creationId xmlns:a16="http://schemas.microsoft.com/office/drawing/2014/main" id="{11648F6C-9128-4325-914F-D7BFE4F55820}"/>
              </a:ext>
            </a:extLst>
          </p:cNvPr>
          <p:cNvSpPr/>
          <p:nvPr/>
        </p:nvSpPr>
        <p:spPr>
          <a:xfrm>
            <a:off x="6405240" y="5845696"/>
            <a:ext cx="3994765" cy="646331"/>
          </a:xfrm>
          <a:prstGeom prst="rect">
            <a:avLst/>
          </a:prstGeom>
        </p:spPr>
        <p:txBody>
          <a:bodyPr wrap="square">
            <a:spAutoFit/>
          </a:bodyPr>
          <a:lstStyle/>
          <a:p>
            <a:pPr algn="ctr"/>
            <a:r>
              <a:rPr lang="en-US" b="1" dirty="0">
                <a:ln>
                  <a:solidFill>
                    <a:srgbClr val="0070C0"/>
                  </a:solidFill>
                </a:ln>
                <a:latin typeface="Lucida Calligraphy" panose="03010101010101010101" pitchFamily="66" charset="0"/>
                <a:ea typeface="Calibri" panose="020F0502020204030204" pitchFamily="34" charset="0"/>
              </a:rPr>
              <a:t>Special Educators see the </a:t>
            </a:r>
            <a:endParaRPr lang="en-US" sz="2400" dirty="0">
              <a:ln>
                <a:solidFill>
                  <a:srgbClr val="0070C0"/>
                </a:solidFill>
              </a:ln>
              <a:latin typeface="Calibri" panose="020F0502020204030204" pitchFamily="34" charset="0"/>
              <a:ea typeface="Calibri" panose="020F0502020204030204" pitchFamily="34" charset="0"/>
            </a:endParaRPr>
          </a:p>
          <a:p>
            <a:pPr algn="ctr"/>
            <a:r>
              <a:rPr lang="en-US" b="1" dirty="0">
                <a:ln>
                  <a:solidFill>
                    <a:srgbClr val="0070C0"/>
                  </a:solidFill>
                </a:ln>
                <a:latin typeface="Lucida Calligraphy" panose="03010101010101010101" pitchFamily="66" charset="0"/>
                <a:ea typeface="Calibri" panose="020F0502020204030204" pitchFamily="34" charset="0"/>
              </a:rPr>
              <a:t>Ability, not the Disability</a:t>
            </a:r>
            <a:endParaRPr lang="en-US" sz="2400" dirty="0">
              <a:ln>
                <a:solidFill>
                  <a:srgbClr val="0070C0"/>
                </a:solidFill>
              </a:ln>
              <a:effectLst/>
              <a:latin typeface="Calibri" panose="020F050202020403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617097A1-A94C-426E-8405-19AE28F8769B}"/>
              </a:ext>
            </a:extLst>
          </p:cNvPr>
          <p:cNvSpPr txBox="1"/>
          <p:nvPr/>
        </p:nvSpPr>
        <p:spPr>
          <a:xfrm>
            <a:off x="6200767" y="643303"/>
            <a:ext cx="4724370" cy="646331"/>
          </a:xfrm>
          <a:prstGeom prst="rect">
            <a:avLst/>
          </a:prstGeom>
          <a:noFill/>
        </p:spPr>
        <p:txBody>
          <a:bodyPr wrap="none" rtlCol="0">
            <a:spAutoFit/>
          </a:bodyPr>
          <a:lstStyle/>
          <a:p>
            <a:pPr algn="ctr"/>
            <a:r>
              <a:rPr lang="en-US" sz="3600" i="1" dirty="0">
                <a:ln>
                  <a:solidFill>
                    <a:srgbClr val="0070C0"/>
                  </a:solidFill>
                </a:ln>
                <a:latin typeface="Georgia" panose="02040502050405020303" pitchFamily="18" charset="0"/>
              </a:rPr>
              <a:t>Training Superheroes</a:t>
            </a:r>
          </a:p>
        </p:txBody>
      </p:sp>
    </p:spTree>
    <p:extLst>
      <p:ext uri="{BB962C8B-B14F-4D97-AF65-F5344CB8AC3E}">
        <p14:creationId xmlns:p14="http://schemas.microsoft.com/office/powerpoint/2010/main" val="145287508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02060"/>
                </a:solidFill>
                <a:latin typeface="Georgia" panose="02040502050405020303" pitchFamily="18" charset="0"/>
              </a:rPr>
              <a:t>Our purpose: to identify and explore important resources for parents on KISD’s Website</a:t>
            </a:r>
          </a:p>
        </p:txBody>
      </p:sp>
      <p:sp>
        <p:nvSpPr>
          <p:cNvPr id="3" name="Content Placeholder 2"/>
          <p:cNvSpPr>
            <a:spLocks noGrp="1"/>
          </p:cNvSpPr>
          <p:nvPr>
            <p:ph idx="1"/>
          </p:nvPr>
        </p:nvSpPr>
        <p:spPr>
          <a:xfrm>
            <a:off x="1073427" y="1457740"/>
            <a:ext cx="9700590" cy="5400260"/>
          </a:xfrm>
        </p:spPr>
        <p:txBody>
          <a:bodyPr>
            <a:normAutofit fontScale="62500" lnSpcReduction="20000"/>
          </a:bodyPr>
          <a:lstStyle/>
          <a:p>
            <a:r>
              <a:rPr lang="en-US" b="1" dirty="0">
                <a:latin typeface="Georgia" panose="02040502050405020303" pitchFamily="18" charset="0"/>
              </a:rPr>
              <a:t>Home Page Tab: </a:t>
            </a:r>
          </a:p>
          <a:p>
            <a:pPr marL="1371600" lvl="2" indent="-457200">
              <a:buFont typeface="+mj-lt"/>
              <a:buAutoNum type="arabicPeriod"/>
            </a:pPr>
            <a:r>
              <a:rPr lang="en-US" dirty="0">
                <a:latin typeface="Georgia" panose="02040502050405020303" pitchFamily="18" charset="0"/>
              </a:rPr>
              <a:t> Continued Learning Center </a:t>
            </a:r>
          </a:p>
          <a:p>
            <a:pPr marL="1828800" lvl="3" indent="-457200">
              <a:buFont typeface="+mj-lt"/>
              <a:buAutoNum type="alphaLcParenR"/>
            </a:pPr>
            <a:r>
              <a:rPr lang="en-US" dirty="0">
                <a:latin typeface="Georgia" panose="02040502050405020303" pitchFamily="18" charset="0"/>
                <a:hlinkClick r:id="rId3"/>
              </a:rPr>
              <a:t>https://www.killeenisd.org/elementary_continued_learning</a:t>
            </a:r>
            <a:endParaRPr lang="en-US" dirty="0">
              <a:latin typeface="Georgia" panose="02040502050405020303" pitchFamily="18" charset="0"/>
            </a:endParaRPr>
          </a:p>
          <a:p>
            <a:pPr marL="1371600" lvl="3" indent="0">
              <a:buNone/>
            </a:pPr>
            <a:endParaRPr lang="en-US" dirty="0">
              <a:latin typeface="Georgia" panose="02040502050405020303" pitchFamily="18" charset="0"/>
            </a:endParaRPr>
          </a:p>
          <a:p>
            <a:pPr marL="1828800" lvl="3" indent="-457200">
              <a:buFont typeface="+mj-lt"/>
              <a:buAutoNum type="alphaLcParenR"/>
            </a:pPr>
            <a:r>
              <a:rPr lang="en-US" dirty="0">
                <a:latin typeface="Georgia" panose="02040502050405020303" pitchFamily="18" charset="0"/>
                <a:hlinkClick r:id="rId4"/>
              </a:rPr>
              <a:t>https://www.killeenisd.org/secondary_continued_learning</a:t>
            </a:r>
            <a:endParaRPr lang="en-US" dirty="0">
              <a:latin typeface="Georgia" panose="02040502050405020303" pitchFamily="18" charset="0"/>
            </a:endParaRPr>
          </a:p>
          <a:p>
            <a:pPr marL="1371600" lvl="3" indent="0">
              <a:buNone/>
            </a:pPr>
            <a:endParaRPr lang="en-US" dirty="0">
              <a:latin typeface="Georgia" panose="02040502050405020303" pitchFamily="18" charset="0"/>
            </a:endParaRPr>
          </a:p>
          <a:p>
            <a:pPr marL="1428750" lvl="2" indent="-514350">
              <a:buFont typeface="+mj-lt"/>
              <a:buAutoNum type="arabicPeriod"/>
            </a:pPr>
            <a:r>
              <a:rPr lang="en-US" dirty="0">
                <a:latin typeface="Georgia" panose="02040502050405020303" pitchFamily="18" charset="0"/>
              </a:rPr>
              <a:t>Grab and Go Meals</a:t>
            </a:r>
          </a:p>
          <a:p>
            <a:pPr marL="1428750" lvl="2" indent="-514350">
              <a:buFont typeface="+mj-lt"/>
              <a:buAutoNum type="arabicPeriod"/>
            </a:pPr>
            <a:endParaRPr lang="en-US" dirty="0">
              <a:latin typeface="Georgia" panose="02040502050405020303" pitchFamily="18" charset="0"/>
            </a:endParaRPr>
          </a:p>
          <a:p>
            <a:pPr marL="1428750" lvl="2" indent="-514350">
              <a:buFont typeface="+mj-lt"/>
              <a:buAutoNum type="arabicPeriod"/>
            </a:pPr>
            <a:r>
              <a:rPr lang="en-US" dirty="0">
                <a:latin typeface="Georgia" panose="02040502050405020303" pitchFamily="18" charset="0"/>
              </a:rPr>
              <a:t>Online Registration and Enrollment</a:t>
            </a:r>
          </a:p>
          <a:p>
            <a:pPr marL="1428750" lvl="2" indent="-514350">
              <a:buFont typeface="+mj-lt"/>
              <a:buAutoNum type="arabicPeriod"/>
            </a:pPr>
            <a:endParaRPr lang="en-US" dirty="0">
              <a:latin typeface="Georgia" panose="02040502050405020303" pitchFamily="18" charset="0"/>
            </a:endParaRPr>
          </a:p>
          <a:p>
            <a:r>
              <a:rPr lang="en-US" b="1" dirty="0">
                <a:latin typeface="Georgia" panose="02040502050405020303" pitchFamily="18" charset="0"/>
              </a:rPr>
              <a:t>Students and Parents Tab: </a:t>
            </a:r>
            <a:r>
              <a:rPr lang="en-US" dirty="0">
                <a:latin typeface="Georgia" panose="02040502050405020303" pitchFamily="18" charset="0"/>
              </a:rPr>
              <a:t>resources for parents and students in a variety of user-friendly links for home use</a:t>
            </a:r>
          </a:p>
          <a:p>
            <a:pPr marL="1371600" lvl="2" indent="-457200">
              <a:buFont typeface="+mj-lt"/>
              <a:buAutoNum type="arabicPeriod"/>
            </a:pPr>
            <a:r>
              <a:rPr lang="en-US" dirty="0">
                <a:latin typeface="Georgia" panose="02040502050405020303" pitchFamily="18" charset="0"/>
              </a:rPr>
              <a:t>Clever: </a:t>
            </a:r>
          </a:p>
          <a:p>
            <a:pPr marL="1371600" lvl="2" indent="-457200">
              <a:buFont typeface="+mj-lt"/>
              <a:buAutoNum type="arabicPeriod"/>
            </a:pPr>
            <a:r>
              <a:rPr lang="en-US" dirty="0">
                <a:latin typeface="Georgia" panose="02040502050405020303" pitchFamily="18" charset="0"/>
              </a:rPr>
              <a:t>Schoology: </a:t>
            </a:r>
          </a:p>
          <a:p>
            <a:pPr lvl="4"/>
            <a:r>
              <a:rPr lang="en-US" dirty="0">
                <a:latin typeface="Georgia" panose="02040502050405020303" pitchFamily="18" charset="0"/>
              </a:rPr>
              <a:t>Directions for linking multiple students for Parents: </a:t>
            </a:r>
            <a:r>
              <a:rPr lang="en-US" dirty="0">
                <a:latin typeface="Georgia" panose="02040502050405020303" pitchFamily="18" charset="0"/>
                <a:hlinkClick r:id="rId5"/>
              </a:rPr>
              <a:t>https://www.killeenisd.org/sgyparents</a:t>
            </a:r>
            <a:endParaRPr lang="en-US" dirty="0">
              <a:latin typeface="Georgia" panose="02040502050405020303" pitchFamily="18" charset="0"/>
            </a:endParaRPr>
          </a:p>
          <a:p>
            <a:pPr marL="1371600" lvl="2" indent="-457200">
              <a:buFont typeface="+mj-lt"/>
              <a:buAutoNum type="arabicPeriod"/>
            </a:pPr>
            <a:r>
              <a:rPr lang="en-US" dirty="0">
                <a:latin typeface="Georgia" panose="02040502050405020303" pitchFamily="18" charset="0"/>
              </a:rPr>
              <a:t>Edgenuity </a:t>
            </a:r>
          </a:p>
          <a:p>
            <a:pPr marL="1371600" lvl="2" indent="-457200">
              <a:buFont typeface="+mj-lt"/>
              <a:buAutoNum type="arabicPeriod"/>
            </a:pPr>
            <a:r>
              <a:rPr lang="en-US" dirty="0">
                <a:latin typeface="Georgia" panose="02040502050405020303" pitchFamily="18" charset="0"/>
              </a:rPr>
              <a:t>Home Access Center  </a:t>
            </a:r>
            <a:r>
              <a:rPr lang="en-US" dirty="0">
                <a:latin typeface="Georgia" panose="02040502050405020303" pitchFamily="18" charset="0"/>
                <a:hlinkClick r:id="rId6"/>
              </a:rPr>
              <a:t>https://esphac.killeenisd.org/HomeAccess/Account/LogOn?ReturnUrl=%2fhomeaccess</a:t>
            </a:r>
            <a:endParaRPr lang="en-US" dirty="0">
              <a:latin typeface="Georgia" panose="02040502050405020303" pitchFamily="18" charset="0"/>
            </a:endParaRPr>
          </a:p>
          <a:p>
            <a:pPr marL="1371600" lvl="2" indent="-457200">
              <a:buFont typeface="+mj-lt"/>
              <a:buAutoNum type="arabicPeriod"/>
            </a:pPr>
            <a:r>
              <a:rPr lang="en-US" dirty="0">
                <a:latin typeface="Georgia" panose="02040502050405020303" pitchFamily="18" charset="0"/>
              </a:rPr>
              <a:t>Free Microsoft Office for Home Use- </a:t>
            </a:r>
            <a:r>
              <a:rPr lang="en-US" dirty="0">
                <a:latin typeface="Georgia" panose="02040502050405020303" pitchFamily="18" charset="0"/>
                <a:hlinkClick r:id="rId7"/>
              </a:rPr>
              <a:t>https://www.killeenisd.org/kisd_provides_free_ms_office</a:t>
            </a:r>
            <a:endParaRPr lang="en-US" dirty="0">
              <a:latin typeface="Georgia" panose="02040502050405020303" pitchFamily="18" charset="0"/>
            </a:endParaRPr>
          </a:p>
          <a:p>
            <a:pPr marL="1371600" lvl="2" indent="-457200">
              <a:buFont typeface="+mj-lt"/>
              <a:buAutoNum type="arabicPeriod"/>
            </a:pPr>
            <a:endParaRPr lang="en-US" dirty="0">
              <a:latin typeface="Georgia" panose="02040502050405020303" pitchFamily="18" charset="0"/>
            </a:endParaRPr>
          </a:p>
          <a:p>
            <a:r>
              <a:rPr lang="en-US" b="1" dirty="0">
                <a:latin typeface="Georgia" panose="02040502050405020303" pitchFamily="18" charset="0"/>
              </a:rPr>
              <a:t>Schools Tab: </a:t>
            </a:r>
            <a:r>
              <a:rPr lang="en-US" dirty="0">
                <a:latin typeface="Georgia" panose="02040502050405020303" pitchFamily="18" charset="0"/>
              </a:rPr>
              <a:t>access to your campus’s website including staff directories and events specific to the campus</a:t>
            </a:r>
          </a:p>
          <a:p>
            <a:r>
              <a:rPr lang="en-US" b="1" dirty="0">
                <a:latin typeface="Georgia" panose="02040502050405020303" pitchFamily="18" charset="0"/>
              </a:rPr>
              <a:t>Departments Tab: </a:t>
            </a:r>
          </a:p>
          <a:p>
            <a:pPr marL="1371600" lvl="2" indent="-457200">
              <a:buFont typeface="+mj-lt"/>
              <a:buAutoNum type="arabicPeriod"/>
            </a:pPr>
            <a:r>
              <a:rPr lang="en-US" sz="2600" dirty="0">
                <a:latin typeface="Georgia" panose="02040502050405020303" pitchFamily="18" charset="0"/>
              </a:rPr>
              <a:t>Special Education	</a:t>
            </a:r>
            <a:r>
              <a:rPr lang="en-US" sz="2600" dirty="0">
                <a:latin typeface="Georgia" panose="02040502050405020303" pitchFamily="18" charset="0"/>
                <a:hlinkClick r:id="rId8"/>
              </a:rPr>
              <a:t>https://www.killeenisd.org/special_education</a:t>
            </a:r>
            <a:endParaRPr lang="en-US" sz="2600" dirty="0">
              <a:latin typeface="Georgia" panose="02040502050405020303" pitchFamily="18" charset="0"/>
            </a:endParaRPr>
          </a:p>
          <a:p>
            <a:pPr marL="1371600" lvl="2" indent="-457200">
              <a:buFont typeface="+mj-lt"/>
              <a:buAutoNum type="arabicPeriod"/>
            </a:pPr>
            <a:r>
              <a:rPr lang="en-US" sz="2600" dirty="0">
                <a:latin typeface="Georgia" panose="02040502050405020303" pitchFamily="18" charset="0"/>
              </a:rPr>
              <a:t>Parent Educator Corner 	</a:t>
            </a:r>
            <a:r>
              <a:rPr lang="en-US" sz="2600" dirty="0">
                <a:latin typeface="Georgia" panose="02040502050405020303" pitchFamily="18" charset="0"/>
                <a:hlinkClick r:id="rId9"/>
              </a:rPr>
              <a:t>https://www.killeenisd.org/parent_educator_corner</a:t>
            </a:r>
            <a:r>
              <a:rPr lang="en-US" sz="2600" dirty="0">
                <a:latin typeface="Georgia" panose="02040502050405020303" pitchFamily="18" charset="0"/>
              </a:rPr>
              <a:t> </a:t>
            </a:r>
          </a:p>
          <a:p>
            <a:pPr marL="1371600" lvl="2" indent="-457200">
              <a:buFont typeface="+mj-lt"/>
              <a:buAutoNum type="arabicPeriod"/>
            </a:pPr>
            <a:endParaRPr lang="en-US" sz="2600" dirty="0">
              <a:latin typeface="Georgia" panose="02040502050405020303" pitchFamily="18" charset="0"/>
            </a:endParaRPr>
          </a:p>
          <a:p>
            <a:pPr marL="1371600" lvl="2" indent="-457200">
              <a:buFont typeface="+mj-lt"/>
              <a:buAutoNum type="arabicPeriod"/>
            </a:pPr>
            <a:endParaRPr lang="en-US" sz="2600" dirty="0">
              <a:latin typeface="Georgia" panose="02040502050405020303" pitchFamily="18" charset="0"/>
            </a:endParaRPr>
          </a:p>
          <a:p>
            <a:endParaRPr lang="en-US" dirty="0">
              <a:latin typeface="Georgia" panose="02040502050405020303" pitchFamily="18" charset="0"/>
            </a:endParaRPr>
          </a:p>
          <a:p>
            <a:pPr marL="0" indent="0">
              <a:buNone/>
            </a:pPr>
            <a:endParaRPr lang="en-US" dirty="0"/>
          </a:p>
        </p:txBody>
      </p:sp>
      <p:pic>
        <p:nvPicPr>
          <p:cNvPr id="8" name="Picture 7">
            <a:extLst>
              <a:ext uri="{FF2B5EF4-FFF2-40B4-BE49-F238E27FC236}">
                <a16:creationId xmlns:a16="http://schemas.microsoft.com/office/drawing/2014/main" id="{D33A9E8C-DC2E-4768-9A55-DF3778AA15B4}"/>
              </a:ext>
            </a:extLst>
          </p:cNvPr>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32756" y="207486"/>
            <a:ext cx="1092835" cy="820420"/>
          </a:xfrm>
          <a:prstGeom prst="rect">
            <a:avLst/>
          </a:prstGeom>
        </p:spPr>
      </p:pic>
      <p:pic>
        <p:nvPicPr>
          <p:cNvPr id="9" name="Picture 8">
            <a:extLst>
              <a:ext uri="{FF2B5EF4-FFF2-40B4-BE49-F238E27FC236}">
                <a16:creationId xmlns:a16="http://schemas.microsoft.com/office/drawing/2014/main" id="{B2BF26FD-3F37-4135-8E11-DF88CA0169AA}"/>
              </a:ext>
            </a:extLst>
          </p:cNvPr>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836963" y="207486"/>
            <a:ext cx="1092835" cy="820420"/>
          </a:xfrm>
          <a:prstGeom prst="rect">
            <a:avLst/>
          </a:prstGeom>
        </p:spPr>
      </p:pic>
    </p:spTree>
    <p:extLst>
      <p:ext uri="{BB962C8B-B14F-4D97-AF65-F5344CB8AC3E}">
        <p14:creationId xmlns:p14="http://schemas.microsoft.com/office/powerpoint/2010/main" val="149335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lumMod val="50000"/>
                  </a:schemeClr>
                </a:solidFill>
                <a:latin typeface="Georgia" panose="02040502050405020303" pitchFamily="18" charset="0"/>
              </a:rPr>
              <a:t>What Do I Do?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7680" y="3112548"/>
            <a:ext cx="2790444" cy="304512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67570268"/>
              </p:ext>
            </p:extLst>
          </p:nvPr>
        </p:nvGraphicFramePr>
        <p:xfrm>
          <a:off x="316992" y="1964245"/>
          <a:ext cx="11521440" cy="4498230"/>
        </p:xfrm>
        <a:graphic>
          <a:graphicData uri="http://schemas.openxmlformats.org/drawingml/2006/table">
            <a:tbl>
              <a:tblPr firstRow="1" bandRow="1">
                <a:tableStyleId>{5C22544A-7EE6-4342-B048-85BDC9FD1C3A}</a:tableStyleId>
              </a:tblPr>
              <a:tblGrid>
                <a:gridCol w="5760720">
                  <a:extLst>
                    <a:ext uri="{9D8B030D-6E8A-4147-A177-3AD203B41FA5}">
                      <a16:colId xmlns:a16="http://schemas.microsoft.com/office/drawing/2014/main" val="20000"/>
                    </a:ext>
                  </a:extLst>
                </a:gridCol>
                <a:gridCol w="5760720">
                  <a:extLst>
                    <a:ext uri="{9D8B030D-6E8A-4147-A177-3AD203B41FA5}">
                      <a16:colId xmlns:a16="http://schemas.microsoft.com/office/drawing/2014/main" val="20001"/>
                    </a:ext>
                  </a:extLst>
                </a:gridCol>
              </a:tblGrid>
              <a:tr h="449823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9083">
            <a:off x="9761618" y="4551560"/>
            <a:ext cx="1471786" cy="160611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0120" y="2429500"/>
            <a:ext cx="1502664" cy="150266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96847">
            <a:off x="6655088" y="4374366"/>
            <a:ext cx="1615440" cy="1615440"/>
          </a:xfrm>
          <a:prstGeom prst="rect">
            <a:avLst/>
          </a:prstGeom>
        </p:spPr>
      </p:pic>
      <p:sp>
        <p:nvSpPr>
          <p:cNvPr id="14" name="TextBox 13"/>
          <p:cNvSpPr txBox="1"/>
          <p:nvPr/>
        </p:nvSpPr>
        <p:spPr>
          <a:xfrm>
            <a:off x="316992" y="1525905"/>
            <a:ext cx="5514651" cy="461665"/>
          </a:xfrm>
          <a:prstGeom prst="rect">
            <a:avLst/>
          </a:prstGeom>
          <a:noFill/>
        </p:spPr>
        <p:txBody>
          <a:bodyPr wrap="none" rtlCol="0">
            <a:spAutoFit/>
          </a:bodyPr>
          <a:lstStyle/>
          <a:p>
            <a:r>
              <a:rPr lang="en-US" sz="2400" dirty="0">
                <a:solidFill>
                  <a:schemeClr val="accent1">
                    <a:lumMod val="50000"/>
                  </a:schemeClr>
                </a:solidFill>
                <a:latin typeface="Georgia" panose="02040502050405020303" pitchFamily="18" charset="0"/>
              </a:rPr>
              <a:t>We don’t want anyone to feel like this…</a:t>
            </a:r>
          </a:p>
        </p:txBody>
      </p:sp>
      <p:sp>
        <p:nvSpPr>
          <p:cNvPr id="15" name="TextBox 14"/>
          <p:cNvSpPr txBox="1"/>
          <p:nvPr/>
        </p:nvSpPr>
        <p:spPr>
          <a:xfrm>
            <a:off x="6360359" y="1500372"/>
            <a:ext cx="5158785" cy="461665"/>
          </a:xfrm>
          <a:prstGeom prst="rect">
            <a:avLst/>
          </a:prstGeom>
          <a:noFill/>
        </p:spPr>
        <p:txBody>
          <a:bodyPr wrap="none" rtlCol="0">
            <a:spAutoFit/>
          </a:bodyPr>
          <a:lstStyle/>
          <a:p>
            <a:pPr algn="ctr"/>
            <a:r>
              <a:rPr lang="en-US" sz="2400" dirty="0">
                <a:solidFill>
                  <a:schemeClr val="accent1">
                    <a:lumMod val="50000"/>
                  </a:schemeClr>
                </a:solidFill>
                <a:latin typeface="Georgia" panose="02040502050405020303" pitchFamily="18" charset="0"/>
              </a:rPr>
              <a:t>So before you begin to feel like this…</a:t>
            </a:r>
          </a:p>
        </p:txBody>
      </p:sp>
      <p:pic>
        <p:nvPicPr>
          <p:cNvPr id="17" name="Picture 16">
            <a:extLst>
              <a:ext uri="{FF2B5EF4-FFF2-40B4-BE49-F238E27FC236}">
                <a16:creationId xmlns:a16="http://schemas.microsoft.com/office/drawing/2014/main" id="{6E19F9A7-6DBD-4D35-AE79-AFE5FF701FED}"/>
              </a:ext>
            </a:extLst>
          </p:cNvPr>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9609359">
            <a:off x="526612" y="166672"/>
            <a:ext cx="1406227" cy="1185021"/>
          </a:xfrm>
          <a:prstGeom prst="rect">
            <a:avLst/>
          </a:prstGeom>
        </p:spPr>
      </p:pic>
      <p:pic>
        <p:nvPicPr>
          <p:cNvPr id="18" name="Picture 17">
            <a:extLst>
              <a:ext uri="{FF2B5EF4-FFF2-40B4-BE49-F238E27FC236}">
                <a16:creationId xmlns:a16="http://schemas.microsoft.com/office/drawing/2014/main" id="{133E0972-C374-41B6-A382-709CB939BBE6}"/>
              </a:ext>
            </a:extLst>
          </p:cNvPr>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1321305">
            <a:off x="10013146" y="166674"/>
            <a:ext cx="1406227" cy="1185021"/>
          </a:xfrm>
          <a:prstGeom prst="rect">
            <a:avLst/>
          </a:prstGeom>
        </p:spPr>
      </p:pic>
      <p:pic>
        <p:nvPicPr>
          <p:cNvPr id="11" name="Picture 10" descr="A picture containing drawing, computer, table&#10;&#10;Description automatically generated">
            <a:extLst>
              <a:ext uri="{FF2B5EF4-FFF2-40B4-BE49-F238E27FC236}">
                <a16:creationId xmlns:a16="http://schemas.microsoft.com/office/drawing/2014/main" id="{57F5A3C1-BA97-40EA-BEC3-61399F8F93EA}"/>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872909" y="1964244"/>
            <a:ext cx="3151295" cy="2366824"/>
          </a:xfrm>
          <a:prstGeom prst="rect">
            <a:avLst/>
          </a:prstGeom>
        </p:spPr>
      </p:pic>
      <p:pic>
        <p:nvPicPr>
          <p:cNvPr id="20" name="Picture 19" descr="A drawing of a cartoon character&#10;&#10;Description automatically generated">
            <a:extLst>
              <a:ext uri="{FF2B5EF4-FFF2-40B4-BE49-F238E27FC236}">
                <a16:creationId xmlns:a16="http://schemas.microsoft.com/office/drawing/2014/main" id="{3F7A4DE1-45F9-4DDF-B480-F38FEA418106}"/>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38255" y="2908445"/>
            <a:ext cx="2515278" cy="3426424"/>
          </a:xfrm>
          <a:prstGeom prst="rect">
            <a:avLst/>
          </a:prstGeom>
        </p:spPr>
      </p:pic>
      <p:pic>
        <p:nvPicPr>
          <p:cNvPr id="23" name="Picture 22">
            <a:extLst>
              <a:ext uri="{FF2B5EF4-FFF2-40B4-BE49-F238E27FC236}">
                <a16:creationId xmlns:a16="http://schemas.microsoft.com/office/drawing/2014/main" id="{5B33EBD1-F42B-4024-8AA8-3FD2FEAC6BF4}"/>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976806" y="4355219"/>
            <a:ext cx="2011882" cy="2076640"/>
          </a:xfrm>
          <a:prstGeom prst="rect">
            <a:avLst/>
          </a:prstGeom>
        </p:spPr>
      </p:pic>
      <p:sp>
        <p:nvSpPr>
          <p:cNvPr id="24" name="TextBox 23">
            <a:extLst>
              <a:ext uri="{FF2B5EF4-FFF2-40B4-BE49-F238E27FC236}">
                <a16:creationId xmlns:a16="http://schemas.microsoft.com/office/drawing/2014/main" id="{B16E2CBD-268C-4621-8775-4AF607ECBCF1}"/>
              </a:ext>
            </a:extLst>
          </p:cNvPr>
          <p:cNvSpPr txBox="1"/>
          <p:nvPr/>
        </p:nvSpPr>
        <p:spPr>
          <a:xfrm>
            <a:off x="3223144" y="7118173"/>
            <a:ext cx="2658244" cy="369332"/>
          </a:xfrm>
          <a:prstGeom prst="rect">
            <a:avLst/>
          </a:prstGeom>
          <a:noFill/>
        </p:spPr>
        <p:txBody>
          <a:bodyPr wrap="square" rtlCol="0">
            <a:spAutoFit/>
          </a:bodyPr>
          <a:lstStyle/>
          <a:p>
            <a:r>
              <a:rPr lang="en-US" sz="900">
                <a:hlinkClick r:id="rId14" tooltip="http://whilehewasnapping.com/2011/01/ready-for-romance-a-romantic-dinner/"/>
              </a:rPr>
              <a:t>This Photo</a:t>
            </a:r>
            <a:r>
              <a:rPr lang="en-US" sz="900"/>
              <a:t> by Unknown Author is licensed under </a:t>
            </a:r>
            <a:r>
              <a:rPr lang="en-US" sz="900">
                <a:hlinkClick r:id="rId15" tooltip="https://creativecommons.org/licenses/by-nc-nd/3.0/"/>
              </a:rPr>
              <a:t>CC BY-NC-ND</a:t>
            </a:r>
            <a:endParaRPr lang="en-US" sz="900"/>
          </a:p>
        </p:txBody>
      </p:sp>
    </p:spTree>
    <p:extLst>
      <p:ext uri="{BB962C8B-B14F-4D97-AF65-F5344CB8AC3E}">
        <p14:creationId xmlns:p14="http://schemas.microsoft.com/office/powerpoint/2010/main" val="1223801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8E62B6-19F8-4753-B262-21C27EF50A70}"/>
              </a:ext>
            </a:extLst>
          </p:cNvPr>
          <p:cNvSpPr>
            <a:spLocks noGrp="1"/>
          </p:cNvSpPr>
          <p:nvPr>
            <p:ph type="title"/>
          </p:nvPr>
        </p:nvSpPr>
        <p:spPr/>
        <p:txBody>
          <a:bodyPr/>
          <a:lstStyle/>
          <a:p>
            <a:pPr algn="ctr"/>
            <a:r>
              <a:rPr lang="en-US" b="1" dirty="0">
                <a:solidFill>
                  <a:srgbClr val="002060"/>
                </a:solidFill>
                <a:latin typeface="Georgia" panose="02040502050405020303" pitchFamily="18" charset="0"/>
              </a:rPr>
              <a:t>504 and Dyslexia</a:t>
            </a:r>
          </a:p>
        </p:txBody>
      </p:sp>
      <p:sp>
        <p:nvSpPr>
          <p:cNvPr id="5" name="Text Placeholder 4">
            <a:extLst>
              <a:ext uri="{FF2B5EF4-FFF2-40B4-BE49-F238E27FC236}">
                <a16:creationId xmlns:a16="http://schemas.microsoft.com/office/drawing/2014/main" id="{62FA55DC-0B92-418A-ACB3-C77A0AA51DBD}"/>
              </a:ext>
            </a:extLst>
          </p:cNvPr>
          <p:cNvSpPr>
            <a:spLocks noGrp="1"/>
          </p:cNvSpPr>
          <p:nvPr>
            <p:ph type="body" idx="1"/>
          </p:nvPr>
        </p:nvSpPr>
        <p:spPr/>
        <p:txBody>
          <a:bodyPr>
            <a:normAutofit fontScale="62500" lnSpcReduction="20000"/>
          </a:bodyPr>
          <a:lstStyle/>
          <a:p>
            <a:pPr algn="ctr"/>
            <a:r>
              <a:rPr lang="en-US" sz="3400" i="1" dirty="0">
                <a:solidFill>
                  <a:srgbClr val="002060"/>
                </a:solidFill>
                <a:latin typeface="Georgia" panose="02040502050405020303" pitchFamily="18" charset="0"/>
              </a:rPr>
              <a:t>Michelle Oswalt</a:t>
            </a:r>
          </a:p>
          <a:p>
            <a:r>
              <a:rPr lang="en-US" sz="2300" dirty="0">
                <a:latin typeface="Georgia" panose="02040502050405020303" pitchFamily="18" charset="0"/>
              </a:rPr>
              <a:t>At-Risk, Sec. 504, Dyslexia, GEH Specialist - Elementary</a:t>
            </a:r>
            <a:r>
              <a:rPr lang="en-US" sz="2300" dirty="0"/>
              <a:t>	</a:t>
            </a:r>
          </a:p>
        </p:txBody>
      </p:sp>
      <p:sp>
        <p:nvSpPr>
          <p:cNvPr id="6" name="Content Placeholder 5">
            <a:extLst>
              <a:ext uri="{FF2B5EF4-FFF2-40B4-BE49-F238E27FC236}">
                <a16:creationId xmlns:a16="http://schemas.microsoft.com/office/drawing/2014/main" id="{C7FA8F42-744D-403E-8A88-9FC347DD71DE}"/>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53F4E6C4-9787-4195-84A6-138297587ADB}"/>
              </a:ext>
            </a:extLst>
          </p:cNvPr>
          <p:cNvSpPr>
            <a:spLocks noGrp="1"/>
          </p:cNvSpPr>
          <p:nvPr>
            <p:ph type="body" sz="quarter" idx="3"/>
          </p:nvPr>
        </p:nvSpPr>
        <p:spPr/>
        <p:txBody>
          <a:bodyPr>
            <a:normAutofit fontScale="62500" lnSpcReduction="20000"/>
          </a:bodyPr>
          <a:lstStyle/>
          <a:p>
            <a:pPr algn="ctr"/>
            <a:r>
              <a:rPr lang="en-US" sz="3800" i="1" dirty="0">
                <a:solidFill>
                  <a:srgbClr val="002060"/>
                </a:solidFill>
                <a:latin typeface="Georgia" panose="02040502050405020303" pitchFamily="18" charset="0"/>
              </a:rPr>
              <a:t>Christina Walker</a:t>
            </a:r>
          </a:p>
          <a:p>
            <a:r>
              <a:rPr lang="en-US" dirty="0">
                <a:latin typeface="Georgia" panose="02040502050405020303" pitchFamily="18" charset="0"/>
              </a:rPr>
              <a:t>At-Risk, Sec. 504, Dyslexia, GEH Specialist – Secondary </a:t>
            </a:r>
          </a:p>
        </p:txBody>
      </p:sp>
      <p:sp>
        <p:nvSpPr>
          <p:cNvPr id="8" name="Content Placeholder 7">
            <a:extLst>
              <a:ext uri="{FF2B5EF4-FFF2-40B4-BE49-F238E27FC236}">
                <a16:creationId xmlns:a16="http://schemas.microsoft.com/office/drawing/2014/main" id="{A02A8C86-8BEC-4628-95F7-5E94E7E15214}"/>
              </a:ext>
            </a:extLst>
          </p:cNvPr>
          <p:cNvSpPr>
            <a:spLocks noGrp="1"/>
          </p:cNvSpPr>
          <p:nvPr>
            <p:ph sz="quarter" idx="4"/>
          </p:nvPr>
        </p:nvSpPr>
        <p:spPr/>
        <p:txBody>
          <a:bodyPr/>
          <a:lstStyle/>
          <a:p>
            <a:endParaRPr lang="en-US"/>
          </a:p>
        </p:txBody>
      </p:sp>
      <p:pic>
        <p:nvPicPr>
          <p:cNvPr id="9" name="Picture 8">
            <a:extLst>
              <a:ext uri="{FF2B5EF4-FFF2-40B4-BE49-F238E27FC236}">
                <a16:creationId xmlns:a16="http://schemas.microsoft.com/office/drawing/2014/main" id="{B70F247D-D758-4E90-9A80-73A197F6EB0A}"/>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9609359">
            <a:off x="773458" y="424998"/>
            <a:ext cx="1406227" cy="1185021"/>
          </a:xfrm>
          <a:prstGeom prst="rect">
            <a:avLst/>
          </a:prstGeom>
        </p:spPr>
      </p:pic>
      <p:pic>
        <p:nvPicPr>
          <p:cNvPr id="10" name="Picture 9">
            <a:extLst>
              <a:ext uri="{FF2B5EF4-FFF2-40B4-BE49-F238E27FC236}">
                <a16:creationId xmlns:a16="http://schemas.microsoft.com/office/drawing/2014/main" id="{B5828A06-B633-4921-B9CB-3CB6E99AE217}"/>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451502">
            <a:off x="10012315" y="424997"/>
            <a:ext cx="1406227" cy="1185021"/>
          </a:xfrm>
          <a:prstGeom prst="rect">
            <a:avLst/>
          </a:prstGeom>
        </p:spPr>
      </p:pic>
    </p:spTree>
    <p:extLst>
      <p:ext uri="{BB962C8B-B14F-4D97-AF65-F5344CB8AC3E}">
        <p14:creationId xmlns:p14="http://schemas.microsoft.com/office/powerpoint/2010/main" val="191989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D93A1C-DE49-4262-8ED0-46409EDA0B54}"/>
              </a:ext>
            </a:extLst>
          </p:cNvPr>
          <p:cNvSpPr>
            <a:spLocks noGrp="1"/>
          </p:cNvSpPr>
          <p:nvPr>
            <p:ph type="title"/>
          </p:nvPr>
        </p:nvSpPr>
        <p:spPr/>
        <p:txBody>
          <a:bodyPr/>
          <a:lstStyle/>
          <a:p>
            <a:pPr algn="ctr"/>
            <a:r>
              <a:rPr lang="en-US" b="1" dirty="0">
                <a:solidFill>
                  <a:srgbClr val="002060"/>
                </a:solidFill>
                <a:latin typeface="Georgia" panose="02040502050405020303" pitchFamily="18" charset="0"/>
              </a:rPr>
              <a:t>KISD District Transitions Specialist</a:t>
            </a:r>
          </a:p>
        </p:txBody>
      </p:sp>
      <p:sp>
        <p:nvSpPr>
          <p:cNvPr id="9" name="TextBox 8">
            <a:extLst>
              <a:ext uri="{FF2B5EF4-FFF2-40B4-BE49-F238E27FC236}">
                <a16:creationId xmlns:a16="http://schemas.microsoft.com/office/drawing/2014/main" id="{F6B13BB4-6EC8-47AC-A537-7C4010A9BACA}"/>
              </a:ext>
            </a:extLst>
          </p:cNvPr>
          <p:cNvSpPr txBox="1"/>
          <p:nvPr/>
        </p:nvSpPr>
        <p:spPr>
          <a:xfrm>
            <a:off x="1249802" y="5337313"/>
            <a:ext cx="4846198" cy="707886"/>
          </a:xfrm>
          <a:prstGeom prst="rect">
            <a:avLst/>
          </a:prstGeom>
          <a:noFill/>
        </p:spPr>
        <p:txBody>
          <a:bodyPr wrap="none" rtlCol="0">
            <a:spAutoFit/>
          </a:bodyPr>
          <a:lstStyle/>
          <a:p>
            <a:r>
              <a:rPr lang="en-US" sz="2000" b="1" i="1" dirty="0">
                <a:solidFill>
                  <a:srgbClr val="002060"/>
                </a:solidFill>
                <a:latin typeface="Georgia" panose="02040502050405020303" pitchFamily="18" charset="0"/>
              </a:rPr>
              <a:t>Tina Capito</a:t>
            </a:r>
          </a:p>
          <a:p>
            <a:r>
              <a:rPr lang="en-US" sz="2000" b="1" i="1" dirty="0">
                <a:solidFill>
                  <a:srgbClr val="002060"/>
                </a:solidFill>
                <a:latin typeface="Georgia" panose="02040502050405020303" pitchFamily="18" charset="0"/>
              </a:rPr>
              <a:t>KISD District Transition Specialist</a:t>
            </a:r>
          </a:p>
        </p:txBody>
      </p:sp>
      <p:pic>
        <p:nvPicPr>
          <p:cNvPr id="10" name="Picture 9">
            <a:extLst>
              <a:ext uri="{FF2B5EF4-FFF2-40B4-BE49-F238E27FC236}">
                <a16:creationId xmlns:a16="http://schemas.microsoft.com/office/drawing/2014/main" id="{959DE0B8-8361-4AD3-9FE9-EE2C009DA3BE}"/>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52900" y="2141537"/>
            <a:ext cx="3043172" cy="2791919"/>
          </a:xfrm>
          <a:prstGeom prst="rect">
            <a:avLst/>
          </a:prstGeom>
        </p:spPr>
      </p:pic>
      <p:pic>
        <p:nvPicPr>
          <p:cNvPr id="2050" name="d1b0400c-b5a0-4ffe-9ff5-855d1f0ad0b9" descr="Image">
            <a:extLst>
              <a:ext uri="{FF2B5EF4-FFF2-40B4-BE49-F238E27FC236}">
                <a16:creationId xmlns:a16="http://schemas.microsoft.com/office/drawing/2014/main" id="{01171224-AB50-4B5B-881B-7026C66D6D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7722" y="1815547"/>
            <a:ext cx="3494476" cy="467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21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423"/>
            <a:ext cx="10515600" cy="1325563"/>
          </a:xfrm>
        </p:spPr>
        <p:txBody>
          <a:bodyPr>
            <a:normAutofit/>
          </a:bodyPr>
          <a:lstStyle/>
          <a:p>
            <a:pPr algn="ctr"/>
            <a:r>
              <a:rPr lang="en-US" sz="3600" b="1" dirty="0">
                <a:solidFill>
                  <a:srgbClr val="002060"/>
                </a:solidFill>
                <a:latin typeface="Georgia" panose="02040502050405020303" pitchFamily="18" charset="0"/>
              </a:rPr>
              <a:t>Our Special Education District Administrators</a:t>
            </a:r>
          </a:p>
        </p:txBody>
      </p:sp>
      <p:pic>
        <p:nvPicPr>
          <p:cNvPr id="19" name="Picture 18">
            <a:extLst>
              <a:ext uri="{FF2B5EF4-FFF2-40B4-BE49-F238E27FC236}">
                <a16:creationId xmlns:a16="http://schemas.microsoft.com/office/drawing/2014/main" id="{5163A8EC-496A-4EEB-84B0-D029C3D24DA7}"/>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108599">
            <a:off x="164528" y="100600"/>
            <a:ext cx="1079667" cy="960724"/>
          </a:xfrm>
          <a:prstGeom prst="rect">
            <a:avLst/>
          </a:prstGeom>
        </p:spPr>
      </p:pic>
      <p:pic>
        <p:nvPicPr>
          <p:cNvPr id="20" name="Picture 19">
            <a:extLst>
              <a:ext uri="{FF2B5EF4-FFF2-40B4-BE49-F238E27FC236}">
                <a16:creationId xmlns:a16="http://schemas.microsoft.com/office/drawing/2014/main" id="{ACD2FDF7-04B1-4B6E-877E-DC1CDC113060}"/>
              </a:ext>
            </a:extLst>
          </p:cNvPr>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321305">
            <a:off x="10933892" y="165915"/>
            <a:ext cx="1105718" cy="830094"/>
          </a:xfrm>
          <a:prstGeom prst="rect">
            <a:avLst/>
          </a:prstGeom>
        </p:spPr>
      </p:pic>
      <p:pic>
        <p:nvPicPr>
          <p:cNvPr id="1026" name="Picture 2">
            <a:extLst>
              <a:ext uri="{FF2B5EF4-FFF2-40B4-BE49-F238E27FC236}">
                <a16:creationId xmlns:a16="http://schemas.microsoft.com/office/drawing/2014/main" id="{FCB2F4EE-17FF-4499-9F1E-EA6338E22F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2281" y="1210110"/>
            <a:ext cx="7010401" cy="4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C269DB6-CB10-4C6B-8C16-F4C21969CE31}"/>
              </a:ext>
            </a:extLst>
          </p:cNvPr>
          <p:cNvSpPr txBox="1"/>
          <p:nvPr/>
        </p:nvSpPr>
        <p:spPr>
          <a:xfrm>
            <a:off x="16847" y="1024054"/>
            <a:ext cx="2758519" cy="4154984"/>
          </a:xfrm>
          <a:prstGeom prst="rect">
            <a:avLst/>
          </a:prstGeom>
          <a:noFill/>
        </p:spPr>
        <p:txBody>
          <a:bodyPr wrap="square" rtlCol="0">
            <a:spAutoFit/>
          </a:bodyPr>
          <a:lstStyle/>
          <a:p>
            <a:pPr algn="ctr"/>
            <a:r>
              <a:rPr lang="en-US" sz="1050" b="1" dirty="0">
                <a:latin typeface="Georgia" panose="02040502050405020303" pitchFamily="18" charset="0"/>
              </a:rPr>
              <a:t>Left Row:</a:t>
            </a:r>
          </a:p>
          <a:p>
            <a:pPr algn="ctr"/>
            <a:endParaRPr lang="en-US" sz="1050" b="1" dirty="0">
              <a:latin typeface="Georgia" panose="02040502050405020303" pitchFamily="18" charset="0"/>
            </a:endParaRPr>
          </a:p>
          <a:p>
            <a:r>
              <a:rPr lang="en-US" sz="1050" b="1" i="1" dirty="0">
                <a:latin typeface="Georgia" panose="02040502050405020303" pitchFamily="18" charset="0"/>
              </a:rPr>
              <a:t>Laura Dunnells</a:t>
            </a:r>
          </a:p>
          <a:p>
            <a:r>
              <a:rPr lang="en-US" sz="1050" b="1" i="1" dirty="0">
                <a:latin typeface="Georgia" panose="02040502050405020303" pitchFamily="18" charset="0"/>
              </a:rPr>
              <a:t>Special Education Coordinator</a:t>
            </a:r>
          </a:p>
          <a:p>
            <a:endParaRPr lang="en-US" sz="1050" dirty="0">
              <a:latin typeface="Georgia" panose="02040502050405020303" pitchFamily="18" charset="0"/>
            </a:endParaRPr>
          </a:p>
          <a:p>
            <a:r>
              <a:rPr lang="en-US" sz="900" dirty="0">
                <a:latin typeface="Georgia" panose="02040502050405020303" pitchFamily="18" charset="0"/>
              </a:rPr>
              <a:t>Campuses: Killeen High School, Liberty Hill Middle School, Patterson Middle School, Smith Middle School, Cedar Valley Elementary School, A. Douse Elementary School, Haynes Elementary School, Timber Ridge Elementary School, Fowler Elementary School</a:t>
            </a:r>
          </a:p>
          <a:p>
            <a:endParaRPr lang="en-US" sz="1050" dirty="0">
              <a:latin typeface="Georgia" panose="02040502050405020303" pitchFamily="18" charset="0"/>
            </a:endParaRPr>
          </a:p>
          <a:p>
            <a:r>
              <a:rPr lang="en-US" sz="1050" b="1" i="1" dirty="0">
                <a:latin typeface="Georgia" panose="02040502050405020303" pitchFamily="18" charset="0"/>
              </a:rPr>
              <a:t>Cecilla Smith</a:t>
            </a:r>
          </a:p>
          <a:p>
            <a:r>
              <a:rPr lang="en-US" sz="1050" b="1" i="1" dirty="0">
                <a:latin typeface="Georgia" panose="02040502050405020303" pitchFamily="18" charset="0"/>
              </a:rPr>
              <a:t>Special Education Coordinator </a:t>
            </a:r>
          </a:p>
          <a:p>
            <a:endParaRPr lang="en-US" sz="1050" dirty="0">
              <a:latin typeface="Georgia" panose="02040502050405020303" pitchFamily="18" charset="0"/>
            </a:endParaRPr>
          </a:p>
          <a:p>
            <a:r>
              <a:rPr lang="en-US" sz="900" dirty="0">
                <a:latin typeface="Georgia" panose="02040502050405020303" pitchFamily="18" charset="0"/>
              </a:rPr>
              <a:t>Campuses: Career Center, Gateway High School, Nolan Middle School, Gateway Middle School, Bellaire Elementary, Clarke Elementary, Clifton Park Elementary, Meadows Elementary, Montague Village Elementary, Reeces Creek Elementary, Pershing Park Elementary School, West Ward Elementary School</a:t>
            </a:r>
          </a:p>
          <a:p>
            <a:endParaRPr lang="en-US" sz="1050" dirty="0">
              <a:latin typeface="Georgia" panose="02040502050405020303" pitchFamily="18" charset="0"/>
            </a:endParaRPr>
          </a:p>
          <a:p>
            <a:endParaRPr lang="en-US" sz="1100" b="1" i="1" dirty="0">
              <a:latin typeface="Georgia" panose="02040502050405020303" pitchFamily="18" charset="0"/>
            </a:endParaRPr>
          </a:p>
          <a:p>
            <a:r>
              <a:rPr lang="en-US" sz="1100" b="1" i="1" dirty="0">
                <a:latin typeface="Georgia" panose="02040502050405020303" pitchFamily="18" charset="0"/>
              </a:rPr>
              <a:t>Dr. Jacqueline Pilkey</a:t>
            </a:r>
          </a:p>
          <a:p>
            <a:r>
              <a:rPr lang="en-US" sz="1100" b="1" i="1" dirty="0">
                <a:latin typeface="Georgia" panose="02040502050405020303" pitchFamily="18" charset="0"/>
              </a:rPr>
              <a:t>Special Education Director</a:t>
            </a:r>
          </a:p>
        </p:txBody>
      </p:sp>
      <p:sp>
        <p:nvSpPr>
          <p:cNvPr id="21" name="TextBox 20">
            <a:extLst>
              <a:ext uri="{FF2B5EF4-FFF2-40B4-BE49-F238E27FC236}">
                <a16:creationId xmlns:a16="http://schemas.microsoft.com/office/drawing/2014/main" id="{BB39E9E5-8F22-4A1D-BE07-C785CAA0A1A0}"/>
              </a:ext>
            </a:extLst>
          </p:cNvPr>
          <p:cNvSpPr txBox="1"/>
          <p:nvPr/>
        </p:nvSpPr>
        <p:spPr>
          <a:xfrm>
            <a:off x="9462052" y="1026489"/>
            <a:ext cx="2713101" cy="3978012"/>
          </a:xfrm>
          <a:prstGeom prst="rect">
            <a:avLst/>
          </a:prstGeom>
          <a:noFill/>
        </p:spPr>
        <p:txBody>
          <a:bodyPr wrap="square" rtlCol="0">
            <a:spAutoFit/>
          </a:bodyPr>
          <a:lstStyle/>
          <a:p>
            <a:pPr algn="ctr"/>
            <a:r>
              <a:rPr lang="en-US" sz="1050" b="1" dirty="0">
                <a:latin typeface="Georgia" panose="02040502050405020303" pitchFamily="18" charset="0"/>
              </a:rPr>
              <a:t>Right Row:</a:t>
            </a:r>
          </a:p>
          <a:p>
            <a:pPr algn="ctr"/>
            <a:endParaRPr lang="en-US" sz="1050" b="1" dirty="0">
              <a:latin typeface="Georgia" panose="02040502050405020303" pitchFamily="18" charset="0"/>
            </a:endParaRPr>
          </a:p>
          <a:p>
            <a:endParaRPr lang="en-US" sz="1100" b="1" i="1" dirty="0">
              <a:latin typeface="Georgia" panose="02040502050405020303" pitchFamily="18" charset="0"/>
            </a:endParaRPr>
          </a:p>
          <a:p>
            <a:r>
              <a:rPr lang="en-US" sz="1100" b="1" i="1" dirty="0">
                <a:latin typeface="Georgia" panose="02040502050405020303" pitchFamily="18" charset="0"/>
              </a:rPr>
              <a:t>Dr. Janice Peronto</a:t>
            </a:r>
          </a:p>
          <a:p>
            <a:r>
              <a:rPr lang="en-US" sz="1100" b="1" i="1" dirty="0">
                <a:latin typeface="Georgia" panose="02040502050405020303" pitchFamily="18" charset="0"/>
              </a:rPr>
              <a:t>Special Education Executive Director</a:t>
            </a:r>
          </a:p>
          <a:p>
            <a:endParaRPr lang="en-US" sz="1050" dirty="0">
              <a:latin typeface="Georgia" panose="02040502050405020303" pitchFamily="18" charset="0"/>
            </a:endParaRPr>
          </a:p>
          <a:p>
            <a:endParaRPr lang="en-US" sz="1050" dirty="0">
              <a:latin typeface="Georgia" panose="02040502050405020303" pitchFamily="18" charset="0"/>
            </a:endParaRPr>
          </a:p>
          <a:p>
            <a:endParaRPr lang="en-US" sz="1050" dirty="0">
              <a:latin typeface="Georgia" panose="02040502050405020303" pitchFamily="18" charset="0"/>
            </a:endParaRPr>
          </a:p>
          <a:p>
            <a:r>
              <a:rPr lang="en-US" sz="1050" b="1" i="1" dirty="0">
                <a:latin typeface="Georgia" panose="02040502050405020303" pitchFamily="18" charset="0"/>
              </a:rPr>
              <a:t>Malcolm Mahoney</a:t>
            </a:r>
          </a:p>
          <a:p>
            <a:r>
              <a:rPr lang="en-US" sz="1050" b="1" i="1" dirty="0">
                <a:latin typeface="Georgia" panose="02040502050405020303" pitchFamily="18" charset="0"/>
              </a:rPr>
              <a:t>Special Education Coordinator </a:t>
            </a:r>
          </a:p>
          <a:p>
            <a:endParaRPr lang="en-US" sz="1050" dirty="0">
              <a:latin typeface="Georgia" panose="02040502050405020303" pitchFamily="18" charset="0"/>
            </a:endParaRPr>
          </a:p>
          <a:p>
            <a:r>
              <a:rPr lang="en-US" sz="900" dirty="0">
                <a:latin typeface="Georgia" panose="02040502050405020303" pitchFamily="18" charset="0"/>
              </a:rPr>
              <a:t>Campuses: </a:t>
            </a:r>
          </a:p>
          <a:p>
            <a:r>
              <a:rPr lang="en-US" sz="900" dirty="0">
                <a:latin typeface="Georgia" panose="02040502050405020303" pitchFamily="18" charset="0"/>
              </a:rPr>
              <a:t>Harker Heights High School, Eastern Hills Middle School, Union Grove Middle School, Cavazos Elementary, Harker Heights Elementary, Mountain View Elementary, Nolanville Elementary, Skipcha Elementary, Maude Moore Elementary School, Sugar Loaf Elementary School</a:t>
            </a:r>
          </a:p>
          <a:p>
            <a:endParaRPr lang="en-US" sz="1050" dirty="0">
              <a:latin typeface="Georgia" panose="02040502050405020303" pitchFamily="18" charset="0"/>
            </a:endParaRPr>
          </a:p>
          <a:p>
            <a:endParaRPr lang="en-US" sz="1050" b="1" i="1" dirty="0">
              <a:latin typeface="Georgia" panose="02040502050405020303" pitchFamily="18" charset="0"/>
            </a:endParaRPr>
          </a:p>
          <a:p>
            <a:r>
              <a:rPr lang="en-US" sz="1050" b="1" i="1" dirty="0">
                <a:latin typeface="Georgia" panose="02040502050405020303" pitchFamily="18" charset="0"/>
              </a:rPr>
              <a:t>Rodney ‘Jack; Ivey</a:t>
            </a:r>
          </a:p>
          <a:p>
            <a:r>
              <a:rPr lang="en-US" sz="1050" b="1" i="1" dirty="0">
                <a:latin typeface="Georgia" panose="02040502050405020303" pitchFamily="18" charset="0"/>
              </a:rPr>
              <a:t>Coordinator Sped Data Management System</a:t>
            </a:r>
          </a:p>
        </p:txBody>
      </p:sp>
      <p:sp>
        <p:nvSpPr>
          <p:cNvPr id="4" name="TextBox 3">
            <a:extLst>
              <a:ext uri="{FF2B5EF4-FFF2-40B4-BE49-F238E27FC236}">
                <a16:creationId xmlns:a16="http://schemas.microsoft.com/office/drawing/2014/main" id="{13B04C66-FC4D-45AA-9C58-B636A3A7AF6D}"/>
              </a:ext>
            </a:extLst>
          </p:cNvPr>
          <p:cNvSpPr txBox="1"/>
          <p:nvPr/>
        </p:nvSpPr>
        <p:spPr>
          <a:xfrm>
            <a:off x="838200" y="5234394"/>
            <a:ext cx="5055071" cy="1446550"/>
          </a:xfrm>
          <a:prstGeom prst="rect">
            <a:avLst/>
          </a:prstGeom>
          <a:noFill/>
        </p:spPr>
        <p:txBody>
          <a:bodyPr wrap="square" rtlCol="0">
            <a:spAutoFit/>
          </a:bodyPr>
          <a:lstStyle/>
          <a:p>
            <a:r>
              <a:rPr lang="en-US" sz="1100" dirty="0">
                <a:latin typeface="Georgia" panose="02040502050405020303" pitchFamily="18" charset="0"/>
              </a:rPr>
              <a:t>Center Row: 	</a:t>
            </a:r>
            <a:r>
              <a:rPr lang="en-US" sz="1000" b="1" i="1" dirty="0">
                <a:latin typeface="Georgia" panose="02040502050405020303" pitchFamily="18" charset="0"/>
              </a:rPr>
              <a:t>Joshua DeLoach- Special Education Coordinator </a:t>
            </a:r>
            <a:r>
              <a:rPr lang="en-US" sz="1100" dirty="0">
                <a:latin typeface="Georgia" panose="02040502050405020303" pitchFamily="18" charset="0"/>
              </a:rPr>
              <a:t>Campuses:</a:t>
            </a:r>
          </a:p>
          <a:p>
            <a:endParaRPr lang="en-US" sz="1100" dirty="0">
              <a:latin typeface="Georgia" panose="02040502050405020303" pitchFamily="18" charset="0"/>
            </a:endParaRPr>
          </a:p>
          <a:p>
            <a:endParaRPr lang="en-US" sz="1100" dirty="0">
              <a:latin typeface="Georgia" panose="02040502050405020303" pitchFamily="18" charset="0"/>
            </a:endParaRPr>
          </a:p>
          <a:p>
            <a:r>
              <a:rPr lang="en-US" sz="1100" dirty="0">
                <a:latin typeface="Georgia" panose="02040502050405020303" pitchFamily="18" charset="0"/>
              </a:rPr>
              <a:t>		</a:t>
            </a:r>
          </a:p>
          <a:p>
            <a:r>
              <a:rPr lang="en-US" sz="1100" dirty="0">
                <a:latin typeface="Georgia" panose="02040502050405020303" pitchFamily="18" charset="0"/>
              </a:rPr>
              <a:t>		</a:t>
            </a:r>
            <a:r>
              <a:rPr lang="en-US" sz="1000" b="1" i="1" dirty="0">
                <a:latin typeface="Georgia" panose="02040502050405020303" pitchFamily="18" charset="0"/>
              </a:rPr>
              <a:t>Kevin Lanxon- Special Education Coordinator       </a:t>
            </a:r>
            <a:r>
              <a:rPr lang="en-US" sz="1100" dirty="0">
                <a:latin typeface="Georgia" panose="02040502050405020303" pitchFamily="18" charset="0"/>
              </a:rPr>
              <a:t>Campuses:</a:t>
            </a:r>
          </a:p>
          <a:p>
            <a:endParaRPr lang="en-US" sz="1100" dirty="0">
              <a:latin typeface="Georgia" panose="02040502050405020303" pitchFamily="18" charset="0"/>
            </a:endParaRPr>
          </a:p>
          <a:p>
            <a:endParaRPr lang="en-US" sz="1100" dirty="0">
              <a:latin typeface="Georgia" panose="02040502050405020303" pitchFamily="18" charset="0"/>
            </a:endParaRPr>
          </a:p>
          <a:p>
            <a:r>
              <a:rPr lang="en-US" sz="1100" dirty="0">
                <a:latin typeface="Georgia" panose="02040502050405020303" pitchFamily="18" charset="0"/>
              </a:rPr>
              <a:t>		</a:t>
            </a:r>
            <a:r>
              <a:rPr lang="en-US" sz="1000" b="1" i="1" dirty="0">
                <a:latin typeface="Georgia" panose="02040502050405020303" pitchFamily="18" charset="0"/>
              </a:rPr>
              <a:t>Randy Carder- Special Education Coordinator</a:t>
            </a:r>
            <a:r>
              <a:rPr lang="en-US" sz="1100" dirty="0">
                <a:latin typeface="Georgia" panose="02040502050405020303" pitchFamily="18" charset="0"/>
              </a:rPr>
              <a:t>	  Campuses:</a:t>
            </a:r>
          </a:p>
        </p:txBody>
      </p:sp>
      <p:sp>
        <p:nvSpPr>
          <p:cNvPr id="17" name="TextBox 16">
            <a:extLst>
              <a:ext uri="{FF2B5EF4-FFF2-40B4-BE49-F238E27FC236}">
                <a16:creationId xmlns:a16="http://schemas.microsoft.com/office/drawing/2014/main" id="{46C08276-666D-404C-BFFE-DC537C0091A5}"/>
              </a:ext>
            </a:extLst>
          </p:cNvPr>
          <p:cNvSpPr txBox="1"/>
          <p:nvPr/>
        </p:nvSpPr>
        <p:spPr>
          <a:xfrm>
            <a:off x="5843517" y="6357918"/>
            <a:ext cx="6306656" cy="369332"/>
          </a:xfrm>
          <a:prstGeom prst="rect">
            <a:avLst/>
          </a:prstGeom>
          <a:noFill/>
        </p:spPr>
        <p:txBody>
          <a:bodyPr wrap="square" rtlCol="0">
            <a:spAutoFit/>
          </a:bodyPr>
          <a:lstStyle/>
          <a:p>
            <a:r>
              <a:rPr lang="en-US" sz="900" dirty="0">
                <a:latin typeface="Georgia" panose="02040502050405020303" pitchFamily="18" charset="0"/>
              </a:rPr>
              <a:t>Ellison High School, Palo Alto Middle School, Manor Middle School, Rancier Middle School, Brookhaven Elementary School, Hay Branch Elementary, Ira Cross Elementary, Peebles Elementary, Saegert Elementary, Metroplex Pavilion</a:t>
            </a:r>
          </a:p>
        </p:txBody>
      </p:sp>
      <p:sp>
        <p:nvSpPr>
          <p:cNvPr id="18" name="Rectangle 17">
            <a:extLst>
              <a:ext uri="{FF2B5EF4-FFF2-40B4-BE49-F238E27FC236}">
                <a16:creationId xmlns:a16="http://schemas.microsoft.com/office/drawing/2014/main" id="{57A41AAA-CD1D-41A9-B804-72FC8C36DF73}"/>
              </a:ext>
            </a:extLst>
          </p:cNvPr>
          <p:cNvSpPr/>
          <p:nvPr/>
        </p:nvSpPr>
        <p:spPr>
          <a:xfrm>
            <a:off x="5868395" y="5244036"/>
            <a:ext cx="6306655" cy="507831"/>
          </a:xfrm>
          <a:prstGeom prst="rect">
            <a:avLst/>
          </a:prstGeom>
        </p:spPr>
        <p:txBody>
          <a:bodyPr wrap="square">
            <a:spAutoFit/>
          </a:bodyPr>
          <a:lstStyle/>
          <a:p>
            <a:r>
              <a:rPr lang="en-US" sz="900" dirty="0">
                <a:latin typeface="Georgia" panose="02040502050405020303" pitchFamily="18" charset="0"/>
              </a:rPr>
              <a:t>Pathways Academic Campus, Early College High School, Audie Murphy Middle School, Clear Creek Elementary, Maxdale Elementary, Trimmier Elementary, Oveta Culp Hobby Elementary, Venable Village Elementary, Early Childhood Intervention (KECAT)</a:t>
            </a:r>
          </a:p>
        </p:txBody>
      </p:sp>
      <p:sp>
        <p:nvSpPr>
          <p:cNvPr id="22" name="Rectangle 21">
            <a:extLst>
              <a:ext uri="{FF2B5EF4-FFF2-40B4-BE49-F238E27FC236}">
                <a16:creationId xmlns:a16="http://schemas.microsoft.com/office/drawing/2014/main" id="{6A77AF65-7737-4C0F-8284-8E45F7DFEF97}"/>
              </a:ext>
            </a:extLst>
          </p:cNvPr>
          <p:cNvSpPr/>
          <p:nvPr/>
        </p:nvSpPr>
        <p:spPr>
          <a:xfrm>
            <a:off x="5893271" y="5957669"/>
            <a:ext cx="6096000" cy="230832"/>
          </a:xfrm>
          <a:prstGeom prst="rect">
            <a:avLst/>
          </a:prstGeom>
        </p:spPr>
        <p:txBody>
          <a:bodyPr>
            <a:spAutoFit/>
          </a:bodyPr>
          <a:lstStyle/>
          <a:p>
            <a:r>
              <a:rPr lang="en-US" sz="900" dirty="0">
                <a:latin typeface="Georgia" panose="02040502050405020303" pitchFamily="18" charset="0"/>
              </a:rPr>
              <a:t>Shoemaker High School, Live Oak Ridge Middle School, Iduma Elementary, Willow Springs Elementary</a:t>
            </a:r>
          </a:p>
        </p:txBody>
      </p:sp>
    </p:spTree>
    <p:extLst>
      <p:ext uri="{BB962C8B-B14F-4D97-AF65-F5344CB8AC3E}">
        <p14:creationId xmlns:p14="http://schemas.microsoft.com/office/powerpoint/2010/main" val="413011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5FDC65-E89C-4A22-9D38-A81AD8E0D1D3}"/>
              </a:ext>
            </a:extLst>
          </p:cNvPr>
          <p:cNvSpPr>
            <a:spLocks noGrp="1"/>
          </p:cNvSpPr>
          <p:nvPr>
            <p:ph type="title"/>
          </p:nvPr>
        </p:nvSpPr>
        <p:spPr/>
        <p:txBody>
          <a:bodyPr/>
          <a:lstStyle/>
          <a:p>
            <a:pPr algn="ctr"/>
            <a:r>
              <a:rPr lang="en-US" b="1" dirty="0">
                <a:solidFill>
                  <a:srgbClr val="002060"/>
                </a:solidFill>
                <a:latin typeface="Georgia" panose="02040502050405020303" pitchFamily="18" charset="0"/>
              </a:rPr>
              <a:t>Special Education Parent Educators</a:t>
            </a:r>
          </a:p>
        </p:txBody>
      </p:sp>
      <p:sp>
        <p:nvSpPr>
          <p:cNvPr id="5" name="Text Placeholder 4">
            <a:extLst>
              <a:ext uri="{FF2B5EF4-FFF2-40B4-BE49-F238E27FC236}">
                <a16:creationId xmlns:a16="http://schemas.microsoft.com/office/drawing/2014/main" id="{8F0E80CB-B5E0-4C68-95AB-B0E53B535A2B}"/>
              </a:ext>
            </a:extLst>
          </p:cNvPr>
          <p:cNvSpPr>
            <a:spLocks noGrp="1"/>
          </p:cNvSpPr>
          <p:nvPr>
            <p:ph type="body" idx="1"/>
          </p:nvPr>
        </p:nvSpPr>
        <p:spPr/>
        <p:txBody>
          <a:bodyPr>
            <a:normAutofit fontScale="55000" lnSpcReduction="20000"/>
          </a:bodyPr>
          <a:lstStyle/>
          <a:p>
            <a:pPr algn="ctr"/>
            <a:r>
              <a:rPr lang="en-US" sz="4400" b="0" i="1" dirty="0">
                <a:solidFill>
                  <a:srgbClr val="002060"/>
                </a:solidFill>
                <a:latin typeface="Georgia" panose="02040502050405020303" pitchFamily="18" charset="0"/>
              </a:rPr>
              <a:t>Jsanean Mark</a:t>
            </a:r>
            <a:r>
              <a:rPr lang="en-US" dirty="0">
                <a:latin typeface="Georgia" panose="02040502050405020303" pitchFamily="18" charset="0"/>
              </a:rPr>
              <a:t>	</a:t>
            </a:r>
          </a:p>
          <a:p>
            <a:r>
              <a:rPr lang="en-US" sz="2500" b="0" dirty="0">
                <a:latin typeface="Georgia" panose="02040502050405020303" pitchFamily="18" charset="0"/>
              </a:rPr>
              <a:t>Campuses:	Shoemaker and Ellison High School and all Elementary and Middle Schools in the campus feeding patterns</a:t>
            </a:r>
          </a:p>
        </p:txBody>
      </p:sp>
      <p:pic>
        <p:nvPicPr>
          <p:cNvPr id="12" name="Content Placeholder 11" descr="A person smiling for the camera&#10;&#10;Description automatically generated">
            <a:extLst>
              <a:ext uri="{FF2B5EF4-FFF2-40B4-BE49-F238E27FC236}">
                <a16:creationId xmlns:a16="http://schemas.microsoft.com/office/drawing/2014/main" id="{2178E267-5542-465A-AD6A-A9845BA1282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06088" y="2756451"/>
            <a:ext cx="3597978" cy="3843131"/>
          </a:xfrm>
        </p:spPr>
      </p:pic>
      <p:sp>
        <p:nvSpPr>
          <p:cNvPr id="7" name="Text Placeholder 6">
            <a:extLst>
              <a:ext uri="{FF2B5EF4-FFF2-40B4-BE49-F238E27FC236}">
                <a16:creationId xmlns:a16="http://schemas.microsoft.com/office/drawing/2014/main" id="{2C35AB7E-0742-4A5D-8033-6667CA672B1C}"/>
              </a:ext>
            </a:extLst>
          </p:cNvPr>
          <p:cNvSpPr>
            <a:spLocks noGrp="1"/>
          </p:cNvSpPr>
          <p:nvPr>
            <p:ph type="body" sz="quarter" idx="3"/>
          </p:nvPr>
        </p:nvSpPr>
        <p:spPr/>
        <p:txBody>
          <a:bodyPr>
            <a:normAutofit fontScale="55000" lnSpcReduction="20000"/>
          </a:bodyPr>
          <a:lstStyle/>
          <a:p>
            <a:pPr algn="ctr"/>
            <a:r>
              <a:rPr lang="en-US" sz="4400" b="0" i="1" dirty="0">
                <a:solidFill>
                  <a:srgbClr val="002060"/>
                </a:solidFill>
                <a:latin typeface="Georgia" panose="02040502050405020303" pitchFamily="18" charset="0"/>
              </a:rPr>
              <a:t>Erin Mills</a:t>
            </a:r>
          </a:p>
          <a:p>
            <a:r>
              <a:rPr lang="en-US" sz="2500" b="0" dirty="0">
                <a:latin typeface="Georgia" panose="02040502050405020303" pitchFamily="18" charset="0"/>
              </a:rPr>
              <a:t>Campuses: Killeen and Harker Heights High School and all Elementary and Middle Schools in the campus feeding patterns</a:t>
            </a:r>
          </a:p>
        </p:txBody>
      </p:sp>
      <p:pic>
        <p:nvPicPr>
          <p:cNvPr id="10" name="Content Placeholder 9" descr="A person smiling for the camera&#10;&#10;Description automatically generated">
            <a:extLst>
              <a:ext uri="{FF2B5EF4-FFF2-40B4-BE49-F238E27FC236}">
                <a16:creationId xmlns:a16="http://schemas.microsoft.com/office/drawing/2014/main" id="{13801D9F-B11B-404D-9038-3BD3F8564533}"/>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536365" y="2756451"/>
            <a:ext cx="3251765" cy="3843131"/>
          </a:xfrm>
        </p:spPr>
      </p:pic>
      <p:pic>
        <p:nvPicPr>
          <p:cNvPr id="13" name="Picture 12">
            <a:extLst>
              <a:ext uri="{FF2B5EF4-FFF2-40B4-BE49-F238E27FC236}">
                <a16:creationId xmlns:a16="http://schemas.microsoft.com/office/drawing/2014/main" id="{46C9F3E2-533C-4E99-9C8F-E973C16A93A5}"/>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81225" y="3821113"/>
            <a:ext cx="1829549" cy="1612926"/>
          </a:xfrm>
          <a:prstGeom prst="rect">
            <a:avLst/>
          </a:prstGeom>
        </p:spPr>
      </p:pic>
    </p:spTree>
    <p:extLst>
      <p:ext uri="{BB962C8B-B14F-4D97-AF65-F5344CB8AC3E}">
        <p14:creationId xmlns:p14="http://schemas.microsoft.com/office/powerpoint/2010/main" val="520779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1162</Words>
  <Application>Microsoft Office PowerPoint</Application>
  <PresentationFormat>Widescreen</PresentationFormat>
  <Paragraphs>133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Georgia</vt:lpstr>
      <vt:lpstr>Lucida Calligraphy</vt:lpstr>
      <vt:lpstr>Tw Cen MT</vt:lpstr>
      <vt:lpstr>Office Theme</vt:lpstr>
      <vt:lpstr>Navigating KISD Online </vt:lpstr>
      <vt:lpstr>Our purpose: to identify and explore important resources for parents on KISD’s Website</vt:lpstr>
      <vt:lpstr>What Do I Do?</vt:lpstr>
      <vt:lpstr>504 and Dyslexia</vt:lpstr>
      <vt:lpstr>KISD District Transitions Specialist</vt:lpstr>
      <vt:lpstr>Our Special Education District Administrators</vt:lpstr>
      <vt:lpstr>Special Education Parent Educators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KISD Online</dc:title>
  <dc:creator>Mark, Jsanean R</dc:creator>
  <cp:lastModifiedBy>Mark, Jsanean R</cp:lastModifiedBy>
  <cp:revision>18</cp:revision>
  <dcterms:created xsi:type="dcterms:W3CDTF">2020-04-23T02:01:59Z</dcterms:created>
  <dcterms:modified xsi:type="dcterms:W3CDTF">2020-04-23T12:16:15Z</dcterms:modified>
</cp:coreProperties>
</file>